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0"/>
  </p:notesMasterIdLst>
  <p:handoutMasterIdLst>
    <p:handoutMasterId r:id="rId11"/>
  </p:handoutMasterIdLst>
  <p:sldIdLst>
    <p:sldId id="258" r:id="rId2"/>
    <p:sldId id="269" r:id="rId3"/>
    <p:sldId id="276" r:id="rId4"/>
    <p:sldId id="270" r:id="rId5"/>
    <p:sldId id="271" r:id="rId6"/>
    <p:sldId id="272" r:id="rId7"/>
    <p:sldId id="273" r:id="rId8"/>
    <p:sldId id="274" r:id="rId9"/>
  </p:sldIdLst>
  <p:sldSz cx="9144000" cy="6858000" type="screen4x3"/>
  <p:notesSz cx="6858000" cy="9144000"/>
  <p:embeddedFontLst>
    <p:embeddedFont>
      <p:font typeface="Sassoon Infant Rg" panose="02000503030000020003" charset="0"/>
      <p:regular r:id="rId12"/>
      <p:bold r:id="rId13"/>
    </p:embeddedFont>
    <p:embeddedFont>
      <p:font typeface="BPreplay" panose="02000503000000020004" charset="0"/>
      <p:regular r:id="rId14"/>
      <p:bold r:id="rId15"/>
      <p:italic r:id="rId16"/>
      <p:boldItalic r:id="rId17"/>
    </p:embeddedFont>
    <p:embeddedFont>
      <p:font typeface="Calibri" panose="020F0502020204030204" pitchFamily="34" charset="0"/>
      <p:regular r:id="rId18"/>
      <p:bold r:id="rId19"/>
      <p:italic r:id="rId20"/>
      <p:boldItalic r:id="rId21"/>
    </p:embeddedFont>
    <p:embeddedFont>
      <p:font typeface="Sassoon Infant Md" panose="02000603050000020003"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17" userDrawn="1">
          <p15:clr>
            <a:srgbClr val="A4A3A4"/>
          </p15:clr>
        </p15:guide>
        <p15:guide id="5" orient="horz" pos="3997" userDrawn="1">
          <p15:clr>
            <a:srgbClr val="A4A3A4"/>
          </p15:clr>
        </p15:guide>
        <p15:guide id="6" pos="5443" userDrawn="1">
          <p15:clr>
            <a:srgbClr val="A4A3A4"/>
          </p15:clr>
        </p15:guide>
        <p15:guide id="7" orient="horz" pos="323" userDrawn="1">
          <p15:clr>
            <a:srgbClr val="A4A3A4"/>
          </p15:clr>
        </p15:guide>
        <p15:guide id="8" pos="476" userDrawn="1">
          <p15:clr>
            <a:srgbClr val="A4A3A4"/>
          </p15:clr>
        </p15:guide>
        <p15:guide id="9" orient="horz" pos="459"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C1EB"/>
    <a:srgbClr val="ACDDFC"/>
    <a:srgbClr val="21A6F9"/>
    <a:srgbClr val="1C1C1C"/>
    <a:srgbClr val="2898A8"/>
    <a:srgbClr val="FEFBDA"/>
    <a:srgbClr val="FFFFE1"/>
    <a:srgbClr val="FDFDFD"/>
    <a:srgbClr val="AD8CC0"/>
    <a:srgbClr val="9901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09" autoAdjust="0"/>
    <p:restoredTop sz="94660"/>
  </p:normalViewPr>
  <p:slideViewPr>
    <p:cSldViewPr snapToGrid="0" showGuides="1">
      <p:cViewPr varScale="1">
        <p:scale>
          <a:sx n="72" d="100"/>
          <a:sy n="72" d="100"/>
        </p:scale>
        <p:origin x="1224" y="72"/>
      </p:cViewPr>
      <p:guideLst>
        <p:guide orient="horz" pos="2160"/>
        <p:guide pos="2880"/>
        <p:guide pos="317"/>
        <p:guide orient="horz" pos="3997"/>
        <p:guide pos="5443"/>
        <p:guide orient="horz" pos="323"/>
        <p:guide pos="476"/>
        <p:guide orient="horz" pos="459"/>
        <p:guide orient="horz" pos="3838"/>
        <p:guide pos="5284"/>
      </p:guideLst>
    </p:cSldViewPr>
  </p:slideViewPr>
  <p:notesTextViewPr>
    <p:cViewPr>
      <p:scale>
        <a:sx n="1" d="1"/>
        <a:sy n="1" d="1"/>
      </p:scale>
      <p:origin x="0" y="0"/>
    </p:cViewPr>
  </p:notesTextViewPr>
  <p:notesViewPr>
    <p:cSldViewPr snapToGrid="0" showGuides="1">
      <p:cViewPr varScale="1">
        <p:scale>
          <a:sx n="86" d="100"/>
          <a:sy n="86"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presProps" Target="presProps.xml"/><Relationship Id="rId10" Type="http://schemas.openxmlformats.org/officeDocument/2006/relationships/notesMaster" Target="notesMasters/notesMaster1.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17/09/2020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17/09/2020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040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8">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3" name="Content Placeholder 2"/>
          <p:cNvSpPr>
            <a:spLocks noGrp="1"/>
          </p:cNvSpPr>
          <p:nvPr>
            <p:ph idx="1" hasCustomPrompt="1"/>
          </p:nvPr>
        </p:nvSpPr>
        <p:spPr>
          <a:xfrm>
            <a:off x="457199" y="1513946"/>
            <a:ext cx="3295652" cy="4882092"/>
          </a:xfrm>
          <a:prstGeom prst="roundRect">
            <a:avLst>
              <a:gd name="adj" fmla="val 1874"/>
            </a:avLst>
          </a:prstGeom>
        </p:spPr>
        <p:txBody>
          <a:bodyP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Insert text here.</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3752850" y="4616560"/>
            <a:ext cx="2275417" cy="1466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9" name="Rectangle 8"/>
          <p:cNvSpPr/>
          <p:nvPr userDrawn="1"/>
        </p:nvSpPr>
        <p:spPr>
          <a:xfrm>
            <a:off x="3752850" y="3066910"/>
            <a:ext cx="2275417" cy="14601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solidFill>
                <a:srgbClr val="FFFFFF"/>
              </a:solidFill>
            </a:endParaRPr>
          </a:p>
        </p:txBody>
      </p:sp>
      <p:sp>
        <p:nvSpPr>
          <p:cNvPr id="11" name="Rectangle 10"/>
          <p:cNvSpPr/>
          <p:nvPr userDrawn="1"/>
        </p:nvSpPr>
        <p:spPr>
          <a:xfrm>
            <a:off x="3752850" y="1513945"/>
            <a:ext cx="2275417" cy="146342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3" name="Rectangle 22"/>
          <p:cNvSpPr/>
          <p:nvPr userDrawn="1"/>
        </p:nvSpPr>
        <p:spPr>
          <a:xfrm>
            <a:off x="6119282" y="4616560"/>
            <a:ext cx="2275417" cy="14667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4" name="Rectangle 23"/>
          <p:cNvSpPr/>
          <p:nvPr userDrawn="1"/>
        </p:nvSpPr>
        <p:spPr>
          <a:xfrm>
            <a:off x="6119282" y="3066910"/>
            <a:ext cx="2275417" cy="146011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solidFill>
                <a:srgbClr val="FFFFFF"/>
              </a:solidFill>
            </a:endParaRPr>
          </a:p>
        </p:txBody>
      </p:sp>
      <p:sp>
        <p:nvSpPr>
          <p:cNvPr id="25" name="Rectangle 24"/>
          <p:cNvSpPr/>
          <p:nvPr userDrawn="1"/>
        </p:nvSpPr>
        <p:spPr>
          <a:xfrm>
            <a:off x="6119282" y="1513945"/>
            <a:ext cx="2275417" cy="146342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Tree>
    <p:extLst>
      <p:ext uri="{BB962C8B-B14F-4D97-AF65-F5344CB8AC3E}">
        <p14:creationId xmlns:p14="http://schemas.microsoft.com/office/powerpoint/2010/main" val="2856887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pic>
        <p:nvPicPr>
          <p:cNvPr id="6"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userDrawn="1"/>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8" name="Rounded Rectangle 7"/>
          <p:cNvSpPr/>
          <p:nvPr userDrawn="1"/>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9" name="Title 1"/>
          <p:cNvSpPr txBox="1">
            <a:spLocks/>
          </p:cNvSpPr>
          <p:nvPr userDrawn="1"/>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t>Success Criteria</a:t>
            </a:r>
          </a:p>
        </p:txBody>
      </p:sp>
      <p:sp>
        <p:nvSpPr>
          <p:cNvPr id="10" name="Title 1"/>
          <p:cNvSpPr txBox="1">
            <a:spLocks/>
          </p:cNvSpPr>
          <p:nvPr userDrawn="1"/>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t>Aim</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p>
          <a:p>
            <a:r>
              <a:rPr lang="en-GB" dirty="0"/>
              <a:t>Statement 2</a:t>
            </a:r>
          </a:p>
          <a:p>
            <a:pPr lvl="1"/>
            <a:r>
              <a:rPr lang="en-GB" dirty="0"/>
              <a:t>Sub statement</a:t>
            </a:r>
          </a:p>
        </p:txBody>
      </p:sp>
      <p:sp>
        <p:nvSpPr>
          <p:cNvPr id="12" name="Content Placeholder 15"/>
          <p:cNvSpPr txBox="1">
            <a:spLocks/>
          </p:cNvSpPr>
          <p:nvPr userDrawn="1"/>
        </p:nvSpPr>
        <p:spPr>
          <a:xfrm>
            <a:off x="628650" y="3466803"/>
            <a:ext cx="7886700" cy="1409700"/>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p>
          <a:p>
            <a:r>
              <a:rPr lang="en-GB" dirty="0"/>
              <a:t>Statement 2</a:t>
            </a:r>
          </a:p>
          <a:p>
            <a:pPr lvl="1"/>
            <a:r>
              <a:rPr lang="en-GB" dirty="0"/>
              <a:t>Sub statement</a:t>
            </a:r>
          </a:p>
        </p:txBody>
      </p:sp>
    </p:spTree>
    <p:extLst>
      <p:ext uri="{BB962C8B-B14F-4D97-AF65-F5344CB8AC3E}">
        <p14:creationId xmlns:p14="http://schemas.microsoft.com/office/powerpoint/2010/main" val="2257523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1973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a:defRPr/>
            </a:lvl1pPr>
          </a:lstStyle>
          <a:p>
            <a:pPr>
              <a:defRPr/>
            </a:pPr>
            <a:fld id="{94B3148B-524E-4287-99F2-A63D5B899BB4}" type="datetimeFigureOut">
              <a:rPr lang="en-GB"/>
              <a:pPr>
                <a:defRPr/>
              </a:pPr>
              <a:t>17/09/2020</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4B4540DC-E7D7-4117-B274-EB57E7A7B7B1}" type="slidenum">
              <a:rPr lang="en-GB"/>
              <a:pPr>
                <a:defRPr/>
              </a:pPr>
              <a:t>‹#›</a:t>
            </a:fld>
            <a:endParaRPr lang="en-GB"/>
          </a:p>
        </p:txBody>
      </p:sp>
    </p:spTree>
    <p:extLst>
      <p:ext uri="{BB962C8B-B14F-4D97-AF65-F5344CB8AC3E}">
        <p14:creationId xmlns:p14="http://schemas.microsoft.com/office/powerpoint/2010/main" val="2859363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3" name="Content Placeholder 2"/>
          <p:cNvSpPr>
            <a:spLocks noGrp="1"/>
          </p:cNvSpPr>
          <p:nvPr>
            <p:ph idx="1"/>
          </p:nvPr>
        </p:nvSpPr>
        <p:spPr>
          <a:xfrm>
            <a:off x="457198" y="1513945"/>
            <a:ext cx="8220075" cy="4882093"/>
          </a:xfrm>
          <a:prstGeom prst="roundRect">
            <a:avLst>
              <a:gd name="adj" fmla="val 1874"/>
            </a:avLst>
          </a:prstGeom>
        </p:spPr>
        <p:txBody>
          <a:bodyP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755650" y="1513944"/>
            <a:ext cx="7632700" cy="457888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srgbClr val="FFFFFF"/>
              </a:solidFill>
            </a:endParaRPr>
          </a:p>
        </p:txBody>
      </p:sp>
      <p:grpSp>
        <p:nvGrpSpPr>
          <p:cNvPr id="2" name="Group 1"/>
          <p:cNvGrpSpPr/>
          <p:nvPr userDrawn="1"/>
        </p:nvGrpSpPr>
        <p:grpSpPr>
          <a:xfrm>
            <a:off x="4002736" y="1721798"/>
            <a:ext cx="4189074" cy="4163173"/>
            <a:chOff x="4002736" y="1701428"/>
            <a:chExt cx="4189074" cy="4163173"/>
          </a:xfrm>
        </p:grpSpPr>
        <p:sp>
          <p:nvSpPr>
            <p:cNvPr id="9" name="Oval 8"/>
            <p:cNvSpPr/>
            <p:nvPr userDrawn="1"/>
          </p:nvSpPr>
          <p:spPr bwMode="auto">
            <a:xfrm>
              <a:off x="4002736" y="1735515"/>
              <a:ext cx="1998662" cy="1997075"/>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a:solidFill>
                    <a:schemeClr val="tx1"/>
                  </a:solidFill>
                </a:rPr>
                <a:t>Insert text or illustrations here.</a:t>
              </a:r>
            </a:p>
          </p:txBody>
        </p:sp>
        <p:sp>
          <p:nvSpPr>
            <p:cNvPr id="11" name="Oval 10"/>
            <p:cNvSpPr/>
            <p:nvPr userDrawn="1"/>
          </p:nvSpPr>
          <p:spPr bwMode="auto">
            <a:xfrm>
              <a:off x="6193147" y="1701428"/>
              <a:ext cx="1998663" cy="1997075"/>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a:solidFill>
                    <a:schemeClr val="tx1"/>
                  </a:solidFill>
                </a:rPr>
                <a:t>Insert text or illustrations here.</a:t>
              </a:r>
            </a:p>
          </p:txBody>
        </p:sp>
        <p:sp>
          <p:nvSpPr>
            <p:cNvPr id="12" name="Oval 11"/>
            <p:cNvSpPr/>
            <p:nvPr userDrawn="1"/>
          </p:nvSpPr>
          <p:spPr bwMode="auto">
            <a:xfrm>
              <a:off x="6193147" y="3860054"/>
              <a:ext cx="1997075" cy="1998662"/>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a:solidFill>
                    <a:schemeClr val="tx1"/>
                  </a:solidFill>
                </a:rPr>
                <a:t>Insert text or illustrations here.</a:t>
              </a:r>
            </a:p>
          </p:txBody>
        </p:sp>
        <p:sp>
          <p:nvSpPr>
            <p:cNvPr id="13" name="Oval 12"/>
            <p:cNvSpPr/>
            <p:nvPr userDrawn="1"/>
          </p:nvSpPr>
          <p:spPr bwMode="auto">
            <a:xfrm>
              <a:off x="4002736" y="3865939"/>
              <a:ext cx="1998663" cy="1998662"/>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a:solidFill>
                    <a:schemeClr val="tx1"/>
                  </a:solidFill>
                </a:rPr>
                <a:t>Insert text or illustrations here.</a:t>
              </a:r>
            </a:p>
          </p:txBody>
        </p:sp>
      </p:grpSp>
      <p:sp>
        <p:nvSpPr>
          <p:cNvPr id="14" name="Content Placeholder 2"/>
          <p:cNvSpPr>
            <a:spLocks noGrp="1"/>
          </p:cNvSpPr>
          <p:nvPr userDrawn="1">
            <p:ph idx="1" hasCustomPrompt="1"/>
          </p:nvPr>
        </p:nvSpPr>
        <p:spPr>
          <a:xfrm>
            <a:off x="755650" y="1513944"/>
            <a:ext cx="3048958" cy="4578882"/>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Insert text or illustrations here.</a:t>
            </a:r>
          </a:p>
        </p:txBody>
      </p:sp>
    </p:spTree>
    <p:extLst>
      <p:ext uri="{BB962C8B-B14F-4D97-AF65-F5344CB8AC3E}">
        <p14:creationId xmlns:p14="http://schemas.microsoft.com/office/powerpoint/2010/main" val="268757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4660233" y="1513945"/>
            <a:ext cx="3691606" cy="4578880"/>
          </a:xfrm>
          <a:prstGeom prst="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9" name="Rectangle 8"/>
          <p:cNvSpPr/>
          <p:nvPr userDrawn="1"/>
        </p:nvSpPr>
        <p:spPr bwMode="auto">
          <a:xfrm>
            <a:off x="750885" y="1513945"/>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11" name="Rectangle 10"/>
          <p:cNvSpPr/>
          <p:nvPr userDrawn="1"/>
        </p:nvSpPr>
        <p:spPr bwMode="auto">
          <a:xfrm>
            <a:off x="750885" y="2678233"/>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12" name="Rectangle 11"/>
          <p:cNvSpPr/>
          <p:nvPr userDrawn="1"/>
        </p:nvSpPr>
        <p:spPr bwMode="auto">
          <a:xfrm>
            <a:off x="750885" y="3842521"/>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13" name="Rectangle 12"/>
          <p:cNvSpPr/>
          <p:nvPr userDrawn="1"/>
        </p:nvSpPr>
        <p:spPr bwMode="auto">
          <a:xfrm>
            <a:off x="750885" y="5006809"/>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Tree>
    <p:extLst>
      <p:ext uri="{BB962C8B-B14F-4D97-AF65-F5344CB8AC3E}">
        <p14:creationId xmlns:p14="http://schemas.microsoft.com/office/powerpoint/2010/main" val="80618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2895600" y="1513944"/>
            <a:ext cx="5492750" cy="2879337"/>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9" name="Rectangle 8"/>
          <p:cNvSpPr/>
          <p:nvPr userDrawn="1"/>
        </p:nvSpPr>
        <p:spPr>
          <a:xfrm>
            <a:off x="755650" y="4481513"/>
            <a:ext cx="7632700" cy="161131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11" name="Rectangle 10"/>
          <p:cNvSpPr/>
          <p:nvPr userDrawn="1"/>
        </p:nvSpPr>
        <p:spPr>
          <a:xfrm>
            <a:off x="755650" y="1513944"/>
            <a:ext cx="2036763" cy="2879337"/>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Tree>
    <p:extLst>
      <p:ext uri="{BB962C8B-B14F-4D97-AF65-F5344CB8AC3E}">
        <p14:creationId xmlns:p14="http://schemas.microsoft.com/office/powerpoint/2010/main" val="3898567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755650" y="1513945"/>
            <a:ext cx="2852738" cy="4578880"/>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7" name="Rectangle 6"/>
          <p:cNvSpPr/>
          <p:nvPr userDrawn="1"/>
        </p:nvSpPr>
        <p:spPr>
          <a:xfrm>
            <a:off x="3683001" y="4614279"/>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12" name="Rectangle 11"/>
          <p:cNvSpPr/>
          <p:nvPr userDrawn="1"/>
        </p:nvSpPr>
        <p:spPr>
          <a:xfrm>
            <a:off x="3683001" y="1519198"/>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13" name="Rectangle 12"/>
          <p:cNvSpPr/>
          <p:nvPr userDrawn="1"/>
        </p:nvSpPr>
        <p:spPr>
          <a:xfrm>
            <a:off x="3683001" y="3066739"/>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Tree>
    <p:extLst>
      <p:ext uri="{BB962C8B-B14F-4D97-AF65-F5344CB8AC3E}">
        <p14:creationId xmlns:p14="http://schemas.microsoft.com/office/powerpoint/2010/main" val="497622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4612104" y="1513946"/>
            <a:ext cx="3776245" cy="281583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7" name="Rectangle 6"/>
          <p:cNvSpPr/>
          <p:nvPr userDrawn="1"/>
        </p:nvSpPr>
        <p:spPr>
          <a:xfrm>
            <a:off x="755650" y="4418013"/>
            <a:ext cx="7632700" cy="1674812"/>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9" name="Rectangle 8"/>
          <p:cNvSpPr/>
          <p:nvPr userDrawn="1"/>
        </p:nvSpPr>
        <p:spPr>
          <a:xfrm>
            <a:off x="755650" y="1513945"/>
            <a:ext cx="1835150" cy="281583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
        <p:nvSpPr>
          <p:cNvPr id="11" name="Rectangle 10"/>
          <p:cNvSpPr/>
          <p:nvPr userDrawn="1"/>
        </p:nvSpPr>
        <p:spPr>
          <a:xfrm>
            <a:off x="2683877" y="1513945"/>
            <a:ext cx="1835150" cy="281583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a:t>
            </a:r>
            <a:r>
              <a:rPr lang="en-GB" baseline="0" dirty="0">
                <a:solidFill>
                  <a:schemeClr val="tx1"/>
                </a:solidFill>
              </a:rPr>
              <a:t> text or illustrations here.</a:t>
            </a:r>
            <a:endParaRPr lang="en-GB" dirty="0">
              <a:solidFill>
                <a:schemeClr val="tx1"/>
              </a:solidFill>
            </a:endParaRPr>
          </a:p>
        </p:txBody>
      </p:sp>
    </p:spTree>
    <p:extLst>
      <p:ext uri="{BB962C8B-B14F-4D97-AF65-F5344CB8AC3E}">
        <p14:creationId xmlns:p14="http://schemas.microsoft.com/office/powerpoint/2010/main" val="1613484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6">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3" name="Content Placeholder 2"/>
          <p:cNvSpPr>
            <a:spLocks noGrp="1"/>
          </p:cNvSpPr>
          <p:nvPr>
            <p:ph idx="1" hasCustomPrompt="1"/>
          </p:nvPr>
        </p:nvSpPr>
        <p:spPr>
          <a:xfrm>
            <a:off x="457198" y="1503759"/>
            <a:ext cx="8220075" cy="946946"/>
          </a:xfrm>
          <a:prstGeom prst="roundRect">
            <a:avLst>
              <a:gd name="adj" fmla="val 1874"/>
            </a:avLst>
          </a:prstGeom>
        </p:spPr>
        <p:txBody>
          <a:bodyPr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Insert text here.</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503238" y="2481263"/>
            <a:ext cx="8137525" cy="258762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Insert text or illustrations</a:t>
            </a:r>
            <a:r>
              <a:rPr lang="en-GB" baseline="0" dirty="0">
                <a:solidFill>
                  <a:schemeClr val="tx1"/>
                </a:solidFill>
              </a:rPr>
              <a:t> here.</a:t>
            </a:r>
            <a:endParaRPr lang="en-GB" dirty="0">
              <a:solidFill>
                <a:schemeClr val="tx1"/>
              </a:solidFill>
            </a:endParaRPr>
          </a:p>
        </p:txBody>
      </p:sp>
      <p:sp>
        <p:nvSpPr>
          <p:cNvPr id="9" name="Content Placeholder 2"/>
          <p:cNvSpPr>
            <a:spLocks noGrp="1"/>
          </p:cNvSpPr>
          <p:nvPr>
            <p:ph idx="10" hasCustomPrompt="1"/>
          </p:nvPr>
        </p:nvSpPr>
        <p:spPr>
          <a:xfrm>
            <a:off x="461962" y="5099446"/>
            <a:ext cx="8220075" cy="946946"/>
          </a:xfrm>
          <a:prstGeom prst="roundRect">
            <a:avLst>
              <a:gd name="adj" fmla="val 1874"/>
            </a:avLst>
          </a:prstGeom>
        </p:spPr>
        <p:txBody>
          <a:bodyPr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Insert text here.</a:t>
            </a:r>
          </a:p>
        </p:txBody>
      </p:sp>
    </p:spTree>
    <p:extLst>
      <p:ext uri="{BB962C8B-B14F-4D97-AF65-F5344CB8AC3E}">
        <p14:creationId xmlns:p14="http://schemas.microsoft.com/office/powerpoint/2010/main" val="2403606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7">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18" name="Rounded Rectangle 17"/>
          <p:cNvSpPr/>
          <p:nvPr userDrawn="1"/>
        </p:nvSpPr>
        <p:spPr>
          <a:xfrm>
            <a:off x="760416"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Insert text or illustrations here.</a:t>
            </a:r>
          </a:p>
        </p:txBody>
      </p:sp>
      <p:sp>
        <p:nvSpPr>
          <p:cNvPr id="19" name="Rounded Rectangle 18"/>
          <p:cNvSpPr/>
          <p:nvPr userDrawn="1"/>
        </p:nvSpPr>
        <p:spPr>
          <a:xfrm>
            <a:off x="3337553"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 text or illustrations here.</a:t>
            </a:r>
          </a:p>
        </p:txBody>
      </p:sp>
      <p:sp>
        <p:nvSpPr>
          <p:cNvPr id="20" name="Rounded Rectangle 19"/>
          <p:cNvSpPr/>
          <p:nvPr userDrawn="1"/>
        </p:nvSpPr>
        <p:spPr>
          <a:xfrm>
            <a:off x="5914690"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 text or illustrations here.</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ounded Rectangle 5"/>
          <p:cNvSpPr/>
          <p:nvPr userDrawn="1"/>
        </p:nvSpPr>
        <p:spPr>
          <a:xfrm>
            <a:off x="755650"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Insert text or illustrations here.</a:t>
            </a:r>
          </a:p>
        </p:txBody>
      </p:sp>
      <p:sp>
        <p:nvSpPr>
          <p:cNvPr id="9" name="Rounded Rectangle 8"/>
          <p:cNvSpPr/>
          <p:nvPr userDrawn="1"/>
        </p:nvSpPr>
        <p:spPr>
          <a:xfrm>
            <a:off x="3332787"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 text or illustrations here.</a:t>
            </a:r>
          </a:p>
        </p:txBody>
      </p:sp>
      <p:sp>
        <p:nvSpPr>
          <p:cNvPr id="11" name="Rounded Rectangle 10"/>
          <p:cNvSpPr/>
          <p:nvPr userDrawn="1"/>
        </p:nvSpPr>
        <p:spPr>
          <a:xfrm>
            <a:off x="5909924"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Insert text or illustrations here.</a:t>
            </a:r>
          </a:p>
        </p:txBody>
      </p:sp>
      <p:sp>
        <p:nvSpPr>
          <p:cNvPr id="15" name="Content Placeholder 2"/>
          <p:cNvSpPr>
            <a:spLocks noGrp="1"/>
          </p:cNvSpPr>
          <p:nvPr>
            <p:ph idx="1" hasCustomPrompt="1"/>
          </p:nvPr>
        </p:nvSpPr>
        <p:spPr>
          <a:xfrm>
            <a:off x="457198" y="1500011"/>
            <a:ext cx="8220075" cy="967318"/>
          </a:xfrm>
          <a:prstGeom prst="roundRect">
            <a:avLst>
              <a:gd name="adj" fmla="val 1874"/>
            </a:avLst>
          </a:prstGeom>
        </p:spPr>
        <p:txBody>
          <a:bodyPr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Insert text here.</a:t>
            </a:r>
          </a:p>
        </p:txBody>
      </p:sp>
    </p:spTree>
    <p:extLst>
      <p:ext uri="{BB962C8B-B14F-4D97-AF65-F5344CB8AC3E}">
        <p14:creationId xmlns:p14="http://schemas.microsoft.com/office/powerpoint/2010/main" val="4111493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dirty="0"/>
              <a:t>Click to edit Master title style</a:t>
            </a:r>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1" r:id="rId4"/>
    <p:sldLayoutId id="2147483667" r:id="rId5"/>
    <p:sldLayoutId id="2147483668" r:id="rId6"/>
    <p:sldLayoutId id="2147483669" r:id="rId7"/>
    <p:sldLayoutId id="2147483670" r:id="rId8"/>
    <p:sldLayoutId id="2147483673" r:id="rId9"/>
    <p:sldLayoutId id="2147483674" r:id="rId10"/>
    <p:sldLayoutId id="2147483663" r:id="rId11"/>
    <p:sldLayoutId id="2147483666" r:id="rId12"/>
    <p:sldLayoutId id="2147483675" r:id="rId13"/>
  </p:sldLayoutIdLst>
  <p:txStyles>
    <p:titleStyle>
      <a:lvl1pPr algn="l" defTabSz="914400" rtl="0" eaLnBrk="1" latinLnBrk="0" hangingPunct="1">
        <a:lnSpc>
          <a:spcPct val="90000"/>
        </a:lnSpc>
        <a:spcBef>
          <a:spcPct val="0"/>
        </a:spcBef>
        <a:buNone/>
        <a:defRPr sz="4000" kern="1200">
          <a:solidFill>
            <a:srgbClr val="1C1C1C"/>
          </a:solidFill>
          <a:latin typeface="Sassoon Infant Md" panose="02000603050000020003"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Rectangle 1"/>
          <p:cNvSpPr/>
          <p:nvPr/>
        </p:nvSpPr>
        <p:spPr>
          <a:xfrm>
            <a:off x="414338" y="2409031"/>
            <a:ext cx="8315325" cy="1277938"/>
          </a:xfrm>
          <a:prstGeom prst="rect">
            <a:avLst/>
          </a:prstGeom>
          <a:solidFill>
            <a:schemeClr val="accent3"/>
          </a:solidFill>
          <a:ln w="3810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288000" anchor="ctr"/>
          <a:lstStyle/>
          <a:p>
            <a:pPr algn="ctr">
              <a:defRPr/>
            </a:pPr>
            <a:r>
              <a:rPr lang="en-GB" altLang="en-US" sz="5000" b="1" dirty="0">
                <a:solidFill>
                  <a:schemeClr val="accent6"/>
                </a:solidFill>
                <a:latin typeface="BPreplay" panose="02000503000000020004" pitchFamily="50" charset="0"/>
              </a:rPr>
              <a:t>Phonics Screening Check</a:t>
            </a:r>
          </a:p>
          <a:p>
            <a:pPr algn="ctr">
              <a:defRPr/>
            </a:pPr>
            <a:endParaRPr lang="en-GB" dirty="0"/>
          </a:p>
        </p:txBody>
      </p:sp>
      <p:sp>
        <p:nvSpPr>
          <p:cNvPr id="6" name="Rectangle 2"/>
          <p:cNvSpPr>
            <a:spLocks noChangeArrowheads="1"/>
          </p:cNvSpPr>
          <p:nvPr/>
        </p:nvSpPr>
        <p:spPr bwMode="auto">
          <a:xfrm>
            <a:off x="2604025" y="4256088"/>
            <a:ext cx="39359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3200" dirty="0">
                <a:solidFill>
                  <a:schemeClr val="tx2"/>
                </a:solidFill>
                <a:latin typeface="BPreplay" panose="02000503000000020004" pitchFamily="50" charset="0"/>
              </a:rPr>
              <a:t>A Guide for Parents</a:t>
            </a:r>
          </a:p>
        </p:txBody>
      </p:sp>
      <p:sp>
        <p:nvSpPr>
          <p:cNvPr id="7" name="Rectangle 2"/>
          <p:cNvSpPr>
            <a:spLocks noChangeArrowheads="1"/>
          </p:cNvSpPr>
          <p:nvPr/>
        </p:nvSpPr>
        <p:spPr bwMode="auto">
          <a:xfrm>
            <a:off x="3019492" y="1335858"/>
            <a:ext cx="310501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5400" dirty="0">
                <a:solidFill>
                  <a:schemeClr val="accent6"/>
                </a:solidFill>
                <a:latin typeface="BPreplay" panose="02000503000000020004" pitchFamily="50" charset="0"/>
              </a:rPr>
              <a:t>Year Two</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9637" y="3530599"/>
            <a:ext cx="1398392" cy="3101632"/>
          </a:xfrm>
          <a:prstGeom prst="rect">
            <a:avLst/>
          </a:prstGeom>
        </p:spPr>
      </p:pic>
    </p:spTree>
    <p:extLst>
      <p:ext uri="{BB962C8B-B14F-4D97-AF65-F5344CB8AC3E}">
        <p14:creationId xmlns:p14="http://schemas.microsoft.com/office/powerpoint/2010/main" val="2211886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tx1"/>
                </a:solidFill>
                <a:latin typeface="BPreplay" panose="02000503000000020004" pitchFamily="50" charset="0"/>
              </a:rPr>
              <a:t>Children begin to learn phonics (sounds) in early years, both nursery and reception. Once children begin learning sounds, these sounds are used orally to identify and make words. They will then begin to learn the letters which make each of the sounds and these are used to read and spell words. This is usually in Year 1. </a:t>
            </a:r>
          </a:p>
          <a:p>
            <a:pPr algn="just">
              <a:defRPr/>
            </a:pPr>
            <a:endParaRPr lang="en-GB" dirty="0">
              <a:solidFill>
                <a:schemeClr val="tx1"/>
              </a:solidFill>
              <a:latin typeface="BPreplay" panose="02000503000000020004" pitchFamily="50" charset="0"/>
            </a:endParaRPr>
          </a:p>
          <a:p>
            <a:pPr algn="just">
              <a:defRPr/>
            </a:pPr>
            <a:r>
              <a:rPr lang="en-GB" dirty="0">
                <a:solidFill>
                  <a:schemeClr val="bg2">
                    <a:lumMod val="10000"/>
                  </a:schemeClr>
                </a:solidFill>
                <a:latin typeface="BPreplay" panose="02000503000000020004" pitchFamily="50" charset="0"/>
              </a:rPr>
              <a:t>Once children begin learning sounds, these sounds are used orally to identify and make words. They will then begin to learn the letters which make each of the sounds and these are used to read and spell words.</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sp>
        <p:nvSpPr>
          <p:cNvPr id="14" name="Rectangle 3"/>
          <p:cNvSpPr>
            <a:spLocks noChangeArrowheads="1"/>
          </p:cNvSpPr>
          <p:nvPr/>
        </p:nvSpPr>
        <p:spPr bwMode="auto">
          <a:xfrm>
            <a:off x="407988" y="401638"/>
            <a:ext cx="3756156"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What is Phonics?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53988" y="4174067"/>
            <a:ext cx="1783062" cy="2542646"/>
          </a:xfrm>
          <a:prstGeom prst="rect">
            <a:avLst/>
          </a:prstGeom>
        </p:spPr>
      </p:pic>
    </p:spTree>
    <p:extLst>
      <p:ext uri="{BB962C8B-B14F-4D97-AF65-F5344CB8AC3E}">
        <p14:creationId xmlns:p14="http://schemas.microsoft.com/office/powerpoint/2010/main" val="30080501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Children in Year 1 throughout the country should have taken part in a phonics screening check in June. As schools were closed before the test date, Year 2 children will now be required to take the test in the second Autumn term.</a:t>
            </a:r>
          </a:p>
          <a:p>
            <a:pPr algn="just">
              <a:defRPr/>
            </a:pPr>
            <a:endParaRPr lang="en-GB" dirty="0">
              <a:solidFill>
                <a:schemeClr val="bg2">
                  <a:lumMod val="10000"/>
                </a:schemeClr>
              </a:solidFill>
              <a:latin typeface="BPreplay" panose="02000503000000020004" pitchFamily="50" charset="0"/>
            </a:endParaRPr>
          </a:p>
          <a:p>
            <a:pPr algn="just">
              <a:defRPr/>
            </a:pPr>
            <a:r>
              <a:rPr lang="en-GB" dirty="0">
                <a:solidFill>
                  <a:schemeClr val="bg2">
                    <a:lumMod val="10000"/>
                  </a:schemeClr>
                </a:solidFill>
                <a:latin typeface="BPreplay" panose="02000503000000020004" pitchFamily="50" charset="0"/>
              </a:rPr>
              <a:t>The phonics screening check is designed to confirm whether individual children have learnt phonic decoding and blending skills to an appropriate standard. If your child doesn’t pass the test in the Autumn term, they will re-take it in the Summer. </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sp>
        <p:nvSpPr>
          <p:cNvPr id="14" name="Rectangle 3"/>
          <p:cNvSpPr>
            <a:spLocks noChangeArrowheads="1"/>
          </p:cNvSpPr>
          <p:nvPr/>
        </p:nvSpPr>
        <p:spPr bwMode="auto">
          <a:xfrm>
            <a:off x="407989" y="401638"/>
            <a:ext cx="8374856"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3600" dirty="0">
                <a:solidFill>
                  <a:schemeClr val="accent6"/>
                </a:solidFill>
                <a:latin typeface="BPreplay" panose="02000503000000020004" pitchFamily="50" charset="0"/>
              </a:rPr>
              <a:t>What is the Phonics Screening Check?</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721" y="4134379"/>
            <a:ext cx="1810341" cy="2463271"/>
          </a:xfrm>
          <a:prstGeom prst="rect">
            <a:avLst/>
          </a:prstGeom>
        </p:spPr>
      </p:pic>
    </p:spTree>
    <p:extLst>
      <p:ext uri="{BB962C8B-B14F-4D97-AF65-F5344CB8AC3E}">
        <p14:creationId xmlns:p14="http://schemas.microsoft.com/office/powerpoint/2010/main" val="38060078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The test contains 40 words. Each child will sit one-to-one and read each word aloud to a teacher. The test will take approximately 10 minutes per child, although all children are different and will complete the check at their own pace. The list of words the children read is a combination of 20 real words and 20 pseudo words (nonsense words).</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sp>
        <p:nvSpPr>
          <p:cNvPr id="14" name="Rectangle 3"/>
          <p:cNvSpPr>
            <a:spLocks noChangeArrowheads="1"/>
          </p:cNvSpPr>
          <p:nvPr/>
        </p:nvSpPr>
        <p:spPr bwMode="auto">
          <a:xfrm>
            <a:off x="407988" y="401638"/>
            <a:ext cx="6825202"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What Happens During the Test?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3424" y="3513667"/>
            <a:ext cx="3757152" cy="1926166"/>
          </a:xfrm>
          <a:prstGeom prst="rect">
            <a:avLst/>
          </a:prstGeom>
        </p:spPr>
      </p:pic>
    </p:spTree>
    <p:extLst>
      <p:ext uri="{BB962C8B-B14F-4D97-AF65-F5344CB8AC3E}">
        <p14:creationId xmlns:p14="http://schemas.microsoft.com/office/powerpoint/2010/main" val="1977680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The pseudo words will be shown to your child with a picture of an alien. This provides the children with a context for the pseudo word which is independent from any existing vocabulary they may have. Pseudo words are included because they will be new to all pupils; they do not favour children with a good vocabulary knowledge or visual memory of words. </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sp>
        <p:nvSpPr>
          <p:cNvPr id="14" name="Rectangle 3"/>
          <p:cNvSpPr>
            <a:spLocks noChangeArrowheads="1"/>
          </p:cNvSpPr>
          <p:nvPr/>
        </p:nvSpPr>
        <p:spPr bwMode="auto">
          <a:xfrm>
            <a:off x="407988" y="401638"/>
            <a:ext cx="6212855"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Pseudo Words (Alien Words)</a:t>
            </a:r>
          </a:p>
        </p:txBody>
      </p:sp>
      <p:grpSp>
        <p:nvGrpSpPr>
          <p:cNvPr id="6" name="Group 5"/>
          <p:cNvGrpSpPr/>
          <p:nvPr/>
        </p:nvGrpSpPr>
        <p:grpSpPr>
          <a:xfrm>
            <a:off x="3471334" y="3196167"/>
            <a:ext cx="2201333" cy="2925233"/>
            <a:chOff x="1155157" y="3119967"/>
            <a:chExt cx="2201333" cy="2925233"/>
          </a:xfrm>
        </p:grpSpPr>
        <p:sp>
          <p:nvSpPr>
            <p:cNvPr id="5" name="Rounded Rectangle 4"/>
            <p:cNvSpPr/>
            <p:nvPr/>
          </p:nvSpPr>
          <p:spPr>
            <a:xfrm>
              <a:off x="1155157" y="3119967"/>
              <a:ext cx="2201333" cy="2925233"/>
            </a:xfrm>
            <a:prstGeom prst="roundRect">
              <a:avLst>
                <a:gd name="adj" fmla="val 5513"/>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1504" y="3484033"/>
              <a:ext cx="1448637" cy="2197100"/>
            </a:xfrm>
            <a:prstGeom prst="rect">
              <a:avLst/>
            </a:prstGeom>
          </p:spPr>
        </p:pic>
      </p:grpSp>
    </p:spTree>
    <p:extLst>
      <p:ext uri="{BB962C8B-B14F-4D97-AF65-F5344CB8AC3E}">
        <p14:creationId xmlns:p14="http://schemas.microsoft.com/office/powerpoint/2010/main" val="3019327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The results will be reported to parents by the end of 2020. They will also confirm if the child has met the standard threshold. Children who do not achieve the expected level will retake the test in the Summer term.</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sp>
        <p:nvSpPr>
          <p:cNvPr id="14" name="Rectangle 3"/>
          <p:cNvSpPr>
            <a:spLocks noChangeArrowheads="1"/>
          </p:cNvSpPr>
          <p:nvPr/>
        </p:nvSpPr>
        <p:spPr bwMode="auto">
          <a:xfrm>
            <a:off x="407988" y="401638"/>
            <a:ext cx="4728474"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Reporting to Parents </a:t>
            </a:r>
          </a:p>
        </p:txBody>
      </p:sp>
      <p:grpSp>
        <p:nvGrpSpPr>
          <p:cNvPr id="6" name="Group 5"/>
          <p:cNvGrpSpPr/>
          <p:nvPr/>
        </p:nvGrpSpPr>
        <p:grpSpPr>
          <a:xfrm>
            <a:off x="2224825" y="3090333"/>
            <a:ext cx="4694350" cy="2950632"/>
            <a:chOff x="2165556" y="2861733"/>
            <a:chExt cx="5260097" cy="33062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37484" y="3840874"/>
              <a:ext cx="3075450" cy="2327091"/>
            </a:xfrm>
            <a:prstGeom prst="rect">
              <a:avLst/>
            </a:prstGeom>
          </p:spPr>
        </p:pic>
        <p:sp>
          <p:nvSpPr>
            <p:cNvPr id="5" name="Oval Callout 4"/>
            <p:cNvSpPr/>
            <p:nvPr/>
          </p:nvSpPr>
          <p:spPr>
            <a:xfrm>
              <a:off x="4258733" y="2861733"/>
              <a:ext cx="829734" cy="558800"/>
            </a:xfrm>
            <a:prstGeom prst="wedgeEllipseCallout">
              <a:avLst>
                <a:gd name="adj1" fmla="val 595"/>
                <a:gd name="adj2" fmla="val 8977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Callout 12"/>
            <p:cNvSpPr/>
            <p:nvPr/>
          </p:nvSpPr>
          <p:spPr>
            <a:xfrm rot="19671663">
              <a:off x="2788520" y="3434703"/>
              <a:ext cx="829734" cy="558800"/>
            </a:xfrm>
            <a:prstGeom prst="wedgeEllipseCallout">
              <a:avLst>
                <a:gd name="adj1" fmla="val 26492"/>
                <a:gd name="adj2" fmla="val 11050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Callout 14"/>
            <p:cNvSpPr/>
            <p:nvPr/>
          </p:nvSpPr>
          <p:spPr>
            <a:xfrm rot="16975681">
              <a:off x="2030089" y="4656514"/>
              <a:ext cx="829734" cy="558800"/>
            </a:xfrm>
            <a:prstGeom prst="wedgeEllipseCallout">
              <a:avLst>
                <a:gd name="adj1" fmla="val -915"/>
                <a:gd name="adj2" fmla="val 1431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Callout 15"/>
            <p:cNvSpPr/>
            <p:nvPr/>
          </p:nvSpPr>
          <p:spPr>
            <a:xfrm rot="1928337" flipH="1">
              <a:off x="5977785" y="3275838"/>
              <a:ext cx="829734" cy="558800"/>
            </a:xfrm>
            <a:prstGeom prst="wedgeEllipseCallout">
              <a:avLst>
                <a:gd name="adj1" fmla="val 26492"/>
                <a:gd name="adj2" fmla="val 11050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Callout 16"/>
            <p:cNvSpPr/>
            <p:nvPr/>
          </p:nvSpPr>
          <p:spPr>
            <a:xfrm rot="4624319" flipH="1">
              <a:off x="6731386" y="4815301"/>
              <a:ext cx="829734" cy="558800"/>
            </a:xfrm>
            <a:prstGeom prst="wedgeEllipseCallout">
              <a:avLst>
                <a:gd name="adj1" fmla="val -915"/>
                <a:gd name="adj2" fmla="val 1431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57361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Results from the check will be used by schools to analyse their own performance and for Ofsted to use in inspections.</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sp>
        <p:nvSpPr>
          <p:cNvPr id="14" name="Rectangle 3"/>
          <p:cNvSpPr>
            <a:spLocks noChangeArrowheads="1"/>
          </p:cNvSpPr>
          <p:nvPr/>
        </p:nvSpPr>
        <p:spPr bwMode="auto">
          <a:xfrm>
            <a:off x="407988" y="401638"/>
            <a:ext cx="6105389"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How Are the Results Used?</a:t>
            </a:r>
          </a:p>
        </p:txBody>
      </p:sp>
      <p:pic>
        <p:nvPicPr>
          <p:cNvPr id="3" name="Picture 2"/>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510086" y="2929467"/>
            <a:ext cx="2123828" cy="2667529"/>
          </a:xfrm>
          <a:prstGeom prst="rect">
            <a:avLst/>
          </a:prstGeom>
        </p:spPr>
      </p:pic>
    </p:spTree>
    <p:extLst>
      <p:ext uri="{BB962C8B-B14F-4D97-AF65-F5344CB8AC3E}">
        <p14:creationId xmlns:p14="http://schemas.microsoft.com/office/powerpoint/2010/main" val="3957317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2744" y="332007"/>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576000" bIns="216000"/>
          <a:lstStyle/>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Play lots of sound and listening games with your child.</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Read as much as possible to and with your child.</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Encourage and praise – get them to have a ‘good guess’.</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If your child is struggling to decode a word, help them by encouraging them to say each sound in the word from left to right.</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Blend the sounds by pointing to each one, e.g. /c/ in cat, /p/ in pat, /ng/ in sing, /</a:t>
            </a:r>
            <a:r>
              <a:rPr lang="en-GB" dirty="0" err="1">
                <a:solidFill>
                  <a:schemeClr val="bg2">
                    <a:lumMod val="10000"/>
                  </a:schemeClr>
                </a:solidFill>
                <a:latin typeface="BPreplay" panose="02000503000000020004" pitchFamily="50" charset="0"/>
              </a:rPr>
              <a:t>ee</a:t>
            </a:r>
            <a:r>
              <a:rPr lang="en-GB" dirty="0">
                <a:solidFill>
                  <a:schemeClr val="bg2">
                    <a:lumMod val="10000"/>
                  </a:schemeClr>
                </a:solidFill>
                <a:latin typeface="BPreplay" panose="02000503000000020004" pitchFamily="50" charset="0"/>
              </a:rPr>
              <a:t>/ in been. Next move your finger under the whole word as you say it.</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Discuss the meaning of words if your child does not know what they have read.</a:t>
            </a:r>
          </a:p>
          <a:p>
            <a:pPr marL="93662" algn="just">
              <a:defRPr/>
            </a:pPr>
            <a:endParaRPr lang="en-GB" dirty="0">
              <a:solidFill>
                <a:schemeClr val="bg2">
                  <a:lumMod val="10000"/>
                </a:schemeClr>
              </a:solidFill>
              <a:latin typeface="BPreplay" panose="02000503000000020004" pitchFamily="50" charset="0"/>
            </a:endParaRPr>
          </a:p>
          <a:p>
            <a:pPr marL="379412" indent="-285750"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Use the resources on the phonics page on </a:t>
            </a:r>
            <a:r>
              <a:rPr lang="en-GB">
                <a:solidFill>
                  <a:schemeClr val="bg2">
                    <a:lumMod val="10000"/>
                  </a:schemeClr>
                </a:solidFill>
                <a:latin typeface="BPreplay" panose="02000503000000020004" pitchFamily="50" charset="0"/>
              </a:rPr>
              <a:t>our school website.</a:t>
            </a:r>
            <a:endParaRPr lang="en-GB" dirty="0">
              <a:solidFill>
                <a:schemeClr val="bg2">
                  <a:lumMod val="10000"/>
                </a:schemeClr>
              </a:solidFill>
              <a:latin typeface="BPreplay" panose="02000503000000020004" pitchFamily="50" charset="0"/>
            </a:endParaRP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sp>
        <p:nvSpPr>
          <p:cNvPr id="14" name="Rectangle 3"/>
          <p:cNvSpPr>
            <a:spLocks noChangeArrowheads="1"/>
          </p:cNvSpPr>
          <p:nvPr/>
        </p:nvSpPr>
        <p:spPr bwMode="auto">
          <a:xfrm>
            <a:off x="407988" y="401638"/>
            <a:ext cx="7659917"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How Can I Help My </a:t>
            </a:r>
            <a:r>
              <a:rPr lang="en-GB" altLang="en-US" sz="3600">
                <a:solidFill>
                  <a:schemeClr val="accent6"/>
                </a:solidFill>
                <a:latin typeface="BPreplay" panose="02000503000000020004" pitchFamily="50" charset="0"/>
              </a:rPr>
              <a:t>Child at </a:t>
            </a:r>
            <a:r>
              <a:rPr lang="en-GB" altLang="en-US" sz="3600" dirty="0">
                <a:solidFill>
                  <a:schemeClr val="accent6"/>
                </a:solidFill>
                <a:latin typeface="BPreplay" panose="02000503000000020004" pitchFamily="50" charset="0"/>
              </a:rPr>
              <a:t>Home?</a:t>
            </a:r>
          </a:p>
        </p:txBody>
      </p:sp>
    </p:spTree>
    <p:extLst>
      <p:ext uri="{BB962C8B-B14F-4D97-AF65-F5344CB8AC3E}">
        <p14:creationId xmlns:p14="http://schemas.microsoft.com/office/powerpoint/2010/main" val="33624106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Twinkl Planit">
      <a:majorFont>
        <a:latin typeface="Sassoon Infant Md"/>
        <a:ea typeface=""/>
        <a:cs typeface=""/>
      </a:majorFont>
      <a:minorFont>
        <a:latin typeface="Sassoon Infant R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1259</TotalTime>
  <Words>611</Words>
  <Application>Microsoft Office PowerPoint</Application>
  <PresentationFormat>On-screen Show (4:3)</PresentationFormat>
  <Paragraphs>54</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Sassoon Infant Rg</vt:lpstr>
      <vt:lpstr>Arial</vt:lpstr>
      <vt:lpstr>BPreplay</vt:lpstr>
      <vt:lpstr>Calibri</vt:lpstr>
      <vt:lpstr>Sassoon Infant Md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dc:title>
  <dc:creator>Twinkl</dc:creator>
  <cp:lastModifiedBy>Sarah Makepeace</cp:lastModifiedBy>
  <cp:revision>126</cp:revision>
  <dcterms:created xsi:type="dcterms:W3CDTF">2014-10-01T16:09:27Z</dcterms:created>
  <dcterms:modified xsi:type="dcterms:W3CDTF">2020-09-17T15:38:56Z</dcterms:modified>
</cp:coreProperties>
</file>